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y="6858000" cx="12192000"/>
  <p:notesSz cx="6858000" cy="9144000"/>
  <p:embeddedFontLst>
    <p:embeddedFont>
      <p:font typeface="Roboto Mono Medium"/>
      <p:regular r:id="rId28"/>
      <p:bold r:id="rId29"/>
      <p:italic r:id="rId30"/>
      <p:boldItalic r:id="rId31"/>
    </p:embeddedFont>
    <p:embeddedFont>
      <p:font typeface="Roboto Mono Light"/>
      <p:regular r:id="rId32"/>
      <p:bold r:id="rId33"/>
      <p:italic r:id="rId34"/>
      <p:boldItalic r:id="rId35"/>
    </p:embeddedFont>
    <p:embeddedFont>
      <p:font typeface="Montserrat Light"/>
      <p:regular r:id="rId36"/>
      <p:bold r:id="rId37"/>
      <p:italic r:id="rId38"/>
      <p:boldItalic r:id="rId39"/>
    </p:embeddedFont>
    <p:embeddedFont>
      <p:font typeface="Sora Light"/>
      <p:regular r:id="rId40"/>
      <p:bold r:id="rId41"/>
    </p:embeddedFont>
    <p:embeddedFont>
      <p:font typeface="Sora"/>
      <p:regular r:id="rId42"/>
      <p:bold r:id="rId43"/>
    </p:embeddedFont>
    <p:embeddedFont>
      <p:font typeface="Roboto Mono"/>
      <p:regular r:id="rId44"/>
      <p:bold r:id="rId45"/>
      <p:italic r:id="rId46"/>
      <p:boldItalic r:id="rId47"/>
    </p:embeddedFont>
    <p:embeddedFont>
      <p:font typeface="Space Grotesk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50" roundtripDataSignature="AMtx7mg/lvC/V+vIEKRaU4GeM42Q+hjM5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745D3AA-F89E-4432-B1E0-8A11EFBDE7C7}">
  <a:tblStyle styleId="{A745D3AA-F89E-4432-B1E0-8A11EFBDE7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raLight-regular.fntdata"/><Relationship Id="rId42" Type="http://schemas.openxmlformats.org/officeDocument/2006/relationships/font" Target="fonts/Sora-regular.fntdata"/><Relationship Id="rId41" Type="http://schemas.openxmlformats.org/officeDocument/2006/relationships/font" Target="fonts/SoraLight-bold.fntdata"/><Relationship Id="rId44" Type="http://schemas.openxmlformats.org/officeDocument/2006/relationships/font" Target="fonts/RobotoMono-regular.fntdata"/><Relationship Id="rId43" Type="http://schemas.openxmlformats.org/officeDocument/2006/relationships/font" Target="fonts/Sora-bold.fntdata"/><Relationship Id="rId46" Type="http://schemas.openxmlformats.org/officeDocument/2006/relationships/font" Target="fonts/RobotoMono-italic.fntdata"/><Relationship Id="rId45" Type="http://schemas.openxmlformats.org/officeDocument/2006/relationships/font" Target="fonts/RobotoMono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SpaceGrotesk-regular.fntdata"/><Relationship Id="rId47" Type="http://schemas.openxmlformats.org/officeDocument/2006/relationships/font" Target="fonts/RobotoMono-boldItalic.fntdata"/><Relationship Id="rId49" Type="http://schemas.openxmlformats.org/officeDocument/2006/relationships/font" Target="fonts/SpaceGrotesk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MonoMedium-boldItalic.fntdata"/><Relationship Id="rId30" Type="http://schemas.openxmlformats.org/officeDocument/2006/relationships/font" Target="fonts/RobotoMonoMedium-italic.fntdata"/><Relationship Id="rId33" Type="http://schemas.openxmlformats.org/officeDocument/2006/relationships/font" Target="fonts/RobotoMonoLight-bold.fntdata"/><Relationship Id="rId32" Type="http://schemas.openxmlformats.org/officeDocument/2006/relationships/font" Target="fonts/RobotoMonoLight-regular.fntdata"/><Relationship Id="rId35" Type="http://schemas.openxmlformats.org/officeDocument/2006/relationships/font" Target="fonts/RobotoMonoLight-boldItalic.fntdata"/><Relationship Id="rId34" Type="http://schemas.openxmlformats.org/officeDocument/2006/relationships/font" Target="fonts/RobotoMonoLight-italic.fntdata"/><Relationship Id="rId37" Type="http://schemas.openxmlformats.org/officeDocument/2006/relationships/font" Target="fonts/MontserratLight-bold.fntdata"/><Relationship Id="rId36" Type="http://schemas.openxmlformats.org/officeDocument/2006/relationships/font" Target="fonts/MontserratLight-regular.fntdata"/><Relationship Id="rId39" Type="http://schemas.openxmlformats.org/officeDocument/2006/relationships/font" Target="fonts/MontserratLight-boldItalic.fntdata"/><Relationship Id="rId38" Type="http://schemas.openxmlformats.org/officeDocument/2006/relationships/font" Target="fonts/MontserratLight-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font" Target="fonts/RobotoMonoMedium-regular.fntdata"/><Relationship Id="rId27" Type="http://schemas.openxmlformats.org/officeDocument/2006/relationships/slide" Target="slides/slide20.xml"/><Relationship Id="rId29" Type="http://schemas.openxmlformats.org/officeDocument/2006/relationships/font" Target="fonts/RobotoMonoMedium-bold.fntdata"/><Relationship Id="rId50" Type="http://customschemas.google.com/relationships/presentationmetadata" Target="meta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550562d0c0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2550562d0c0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64" name="Google Shape;264;g2550562d0c0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54f1a13789_0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9" name="Google Shape;269;g254f1a13789_0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550562d0c0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5" name="Google Shape;275;g2550562d0c0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550562d0c0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1" name="Google Shape;281;g2550562d0c0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550562d0c0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8" name="Google Shape;288;g2550562d0c0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54f1a13789_0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254f1a13789_0_1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95" name="Google Shape;295;g254f1a13789_0_1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54f1a13789_0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0" name="Google Shape;300;g254f1a13789_0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550562d0c0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0" name="Google Shape;310;g2550562d0c0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550562d0c0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7" name="Google Shape;317;g2550562d0c0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5503994bb3_0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g25503994bb3_0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25" name="Google Shape;325;g25503994bb3_0_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7" name="Google Shape;19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4b4f1033c7_0_1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g14b4f1033c7_0_1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32" name="Google Shape;332;g14b4f1033c7_0_1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5503994bb3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" name="Google Shape;203;g25503994bb3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64e091f87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164e091f87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26" name="Google Shape;226;g164e091f87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5503994bb3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" name="Google Shape;231;g25503994bb3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550562d0c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7" name="Google Shape;237;g2550562d0c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550562d0c0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3" name="Google Shape;243;g2550562d0c0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550562d0c0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9" name="Google Shape;249;g2550562d0c0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550562d0c0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5" name="Google Shape;255;g2550562d0c0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7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7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7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9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9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9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9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9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9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9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9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2"/>
          <p:cNvSpPr txBox="1"/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72"/>
          <p:cNvSpPr txBox="1"/>
          <p:nvPr>
            <p:ph idx="1" type="body"/>
          </p:nvPr>
        </p:nvSpPr>
        <p:spPr>
          <a:xfrm>
            <a:off x="388943" y="1825625"/>
            <a:ext cx="1150998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94" name="Google Shape;94;p7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cap="flat" cmpd="sng" w="9525">
            <a:solidFill>
              <a:srgbClr val="103864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95" name="Google Shape;95;p7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7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7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b="0" i="0" sz="800" u="none" cap="none" strike="noStrik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98" name="Google Shape;98;p72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cap="flat" cmpd="sng" w="28575">
            <a:solidFill>
              <a:srgbClr val="F3C145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4"/>
          <p:cNvSpPr txBox="1"/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400"/>
              <a:buFont typeface="Sora"/>
              <a:buNone/>
              <a:defRPr sz="44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1" name="Google Shape;101;p74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cap="flat" cmpd="sng" w="9525">
            <a:solidFill>
              <a:srgbClr val="103864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02" name="Google Shape;102;p74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74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74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b="0" i="0" sz="800" u="none" cap="none" strike="noStrik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06" name="Google Shape;106;p74"/>
          <p:cNvCxnSpPr/>
          <p:nvPr/>
        </p:nvCxnSpPr>
        <p:spPr>
          <a:xfrm>
            <a:off x="3969975" y="3588007"/>
            <a:ext cx="4252050" cy="0"/>
          </a:xfrm>
          <a:prstGeom prst="straightConnector1">
            <a:avLst/>
          </a:prstGeom>
          <a:noFill/>
          <a:ln cap="flat" cmpd="sng" w="28575">
            <a:solidFill>
              <a:srgbClr val="F3C145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3"/>
          <p:cNvSpPr txBox="1"/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9" name="Google Shape;109;p73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cap="flat" cmpd="sng" w="9525">
            <a:solidFill>
              <a:srgbClr val="103864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10" name="Google Shape;110;p73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73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73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b="0" i="0" sz="800" u="none" cap="none" strike="noStrik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14" name="Google Shape;114;p73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cap="flat" cmpd="sng" w="28575">
            <a:solidFill>
              <a:srgbClr val="F3C145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5"/>
          <p:cNvSpPr txBox="1"/>
          <p:nvPr/>
        </p:nvSpPr>
        <p:spPr>
          <a:xfrm>
            <a:off x="2499208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" name="Google Shape;117;p75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cap="flat" cmpd="sng" w="9525">
            <a:solidFill>
              <a:srgbClr val="103864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18" name="Google Shape;118;p75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75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75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b="0" i="0" sz="800" u="none" cap="none" strike="noStrik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40">
          <p15:clr>
            <a:srgbClr val="FBAE40"/>
          </p15:clr>
        </p15:guide>
        <p15:guide id="2" pos="7440">
          <p15:clr>
            <a:srgbClr val="FBAE40"/>
          </p15:clr>
        </p15:guide>
        <p15:guide id="3" orient="horz" pos="192">
          <p15:clr>
            <a:srgbClr val="FBAE40"/>
          </p15:clr>
        </p15:guide>
        <p15:guide id="4" orient="horz" pos="412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6"/>
          <p:cNvSpPr txBox="1"/>
          <p:nvPr>
            <p:ph type="title"/>
          </p:nvPr>
        </p:nvSpPr>
        <p:spPr>
          <a:xfrm>
            <a:off x="388943" y="365125"/>
            <a:ext cx="11419126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76"/>
          <p:cNvSpPr txBox="1"/>
          <p:nvPr>
            <p:ph idx="1" type="body"/>
          </p:nvPr>
        </p:nvSpPr>
        <p:spPr>
          <a:xfrm>
            <a:off x="388943" y="1825625"/>
            <a:ext cx="5854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76"/>
          <p:cNvSpPr txBox="1"/>
          <p:nvPr>
            <p:ph idx="2" type="body"/>
          </p:nvPr>
        </p:nvSpPr>
        <p:spPr>
          <a:xfrm>
            <a:off x="6172199" y="1825625"/>
            <a:ext cx="5630857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25" name="Google Shape;125;p76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cap="flat" cmpd="sng" w="9525">
            <a:solidFill>
              <a:srgbClr val="103864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26" name="Google Shape;126;p76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76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76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b="0" i="0" sz="800" u="none" cap="none" strike="noStrik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7"/>
          <p:cNvSpPr txBox="1"/>
          <p:nvPr>
            <p:ph type="title"/>
          </p:nvPr>
        </p:nvSpPr>
        <p:spPr>
          <a:xfrm>
            <a:off x="388943" y="365125"/>
            <a:ext cx="1139188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77"/>
          <p:cNvSpPr txBox="1"/>
          <p:nvPr>
            <p:ph idx="1" type="body"/>
          </p:nvPr>
        </p:nvSpPr>
        <p:spPr>
          <a:xfrm>
            <a:off x="388944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b="1" sz="24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3" name="Google Shape;133;p77"/>
          <p:cNvSpPr txBox="1"/>
          <p:nvPr>
            <p:ph idx="2" type="body"/>
          </p:nvPr>
        </p:nvSpPr>
        <p:spPr>
          <a:xfrm>
            <a:off x="388944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77"/>
          <p:cNvSpPr txBox="1"/>
          <p:nvPr>
            <p:ph idx="3" type="body"/>
          </p:nvPr>
        </p:nvSpPr>
        <p:spPr>
          <a:xfrm>
            <a:off x="6172200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b="1" sz="24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5" name="Google Shape;135;p77"/>
          <p:cNvSpPr txBox="1"/>
          <p:nvPr>
            <p:ph idx="4" type="body"/>
          </p:nvPr>
        </p:nvSpPr>
        <p:spPr>
          <a:xfrm>
            <a:off x="6172200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36" name="Google Shape;136;p77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cap="flat" cmpd="sng" w="9525">
            <a:solidFill>
              <a:srgbClr val="103864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37" name="Google Shape;137;p77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7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77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b="0" i="0" sz="800" u="none" cap="none" strike="noStrik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78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cap="flat" cmpd="sng" w="9525">
            <a:solidFill>
              <a:srgbClr val="103864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43" name="Google Shape;143;p78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78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8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b="0" i="0" sz="800" u="none" cap="none" strike="noStrik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9"/>
          <p:cNvSpPr txBox="1"/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Roboto Mono Light"/>
              <a:buNone/>
              <a:defRPr sz="2800">
                <a:solidFill>
                  <a:srgbClr val="10386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79"/>
          <p:cNvSpPr txBox="1"/>
          <p:nvPr>
            <p:ph idx="1" type="body"/>
          </p:nvPr>
        </p:nvSpPr>
        <p:spPr>
          <a:xfrm>
            <a:off x="5183188" y="987425"/>
            <a:ext cx="6619868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 sz="2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 sz="24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 sz="20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50" name="Google Shape;150;p79"/>
          <p:cNvSpPr txBox="1"/>
          <p:nvPr>
            <p:ph idx="2" type="body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cxnSp>
        <p:nvCxnSpPr>
          <p:cNvPr id="151" name="Google Shape;151;p79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cap="flat" cmpd="sng" w="9525">
            <a:solidFill>
              <a:srgbClr val="103864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52" name="Google Shape;152;p79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9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79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b="0" i="0" sz="800" u="none" cap="none" strike="noStrik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8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8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0"/>
          <p:cNvSpPr txBox="1"/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80"/>
          <p:cNvSpPr/>
          <p:nvPr>
            <p:ph idx="2" type="pic"/>
          </p:nvPr>
        </p:nvSpPr>
        <p:spPr>
          <a:xfrm>
            <a:off x="5183188" y="457201"/>
            <a:ext cx="6619868" cy="540385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80"/>
          <p:cNvSpPr txBox="1"/>
          <p:nvPr>
            <p:ph idx="1" type="body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cxnSp>
        <p:nvCxnSpPr>
          <p:cNvPr id="160" name="Google Shape;160;p80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cap="flat" cmpd="sng" w="9525">
            <a:solidFill>
              <a:srgbClr val="103864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61" name="Google Shape;161;p80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0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0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b="0" i="0" sz="800" u="none" cap="none" strike="noStrik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1"/>
          <p:cNvSpPr txBox="1"/>
          <p:nvPr>
            <p:ph type="title"/>
          </p:nvPr>
        </p:nvSpPr>
        <p:spPr>
          <a:xfrm>
            <a:off x="388943" y="365125"/>
            <a:ext cx="1141411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81"/>
          <p:cNvSpPr txBox="1"/>
          <p:nvPr>
            <p:ph idx="1" type="body"/>
          </p:nvPr>
        </p:nvSpPr>
        <p:spPr>
          <a:xfrm rot="5400000">
            <a:off x="3920330" y="-1705762"/>
            <a:ext cx="4351338" cy="11414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68" name="Google Shape;168;p8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cap="flat" cmpd="sng" w="9525">
            <a:solidFill>
              <a:srgbClr val="103864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69" name="Google Shape;169;p8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81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b="0" i="0" sz="800" u="none" cap="none" strike="noStrik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2"/>
          <p:cNvSpPr txBox="1"/>
          <p:nvPr>
            <p:ph type="title"/>
          </p:nvPr>
        </p:nvSpPr>
        <p:spPr>
          <a:xfrm rot="5400000">
            <a:off x="7563391" y="1841431"/>
            <a:ext cx="5497039" cy="3174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"/>
              <a:buNone/>
              <a:defRPr sz="3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82"/>
          <p:cNvSpPr txBox="1"/>
          <p:nvPr>
            <p:ph idx="1" type="body"/>
          </p:nvPr>
        </p:nvSpPr>
        <p:spPr>
          <a:xfrm rot="5400000">
            <a:off x="1732201" y="-663336"/>
            <a:ext cx="5497040" cy="81835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76" name="Google Shape;176;p8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cap="flat" cmpd="sng" w="9525">
            <a:solidFill>
              <a:srgbClr val="103864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77" name="Google Shape;177;p8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8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b="0" i="0" sz="800" u="none" cap="none" strike="noStrik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64d101c150_0_2001"/>
          <p:cNvSpPr txBox="1"/>
          <p:nvPr>
            <p:ph idx="12" type="sldNum"/>
          </p:nvPr>
        </p:nvSpPr>
        <p:spPr>
          <a:xfrm>
            <a:off x="11087977" y="6333189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EBEBEB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EBEBEB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EBEBEB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EBEBEB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EBEBEB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EBEBEB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EBEBEB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EBEBEB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i="0" sz="1000" u="none" cap="none" strike="noStrike">
                <a:solidFill>
                  <a:srgbClr val="EBEBEB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8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8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8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8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8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8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8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8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8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8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8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9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9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6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6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6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6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1"/>
          <p:cNvSpPr txBox="1"/>
          <p:nvPr>
            <p:ph type="title"/>
          </p:nvPr>
        </p:nvSpPr>
        <p:spPr>
          <a:xfrm>
            <a:off x="388943" y="365125"/>
            <a:ext cx="1139274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b="0" i="0" sz="3200" u="none" cap="none" strike="noStrik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71"/>
          <p:cNvSpPr txBox="1"/>
          <p:nvPr>
            <p:ph idx="1" type="body"/>
          </p:nvPr>
        </p:nvSpPr>
        <p:spPr>
          <a:xfrm>
            <a:off x="388943" y="1825625"/>
            <a:ext cx="1139274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7" name="Google Shape;87;p7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7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cap="flat" cmpd="sng" w="9525">
            <a:solidFill>
              <a:srgbClr val="103864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89" name="Google Shape;89;p7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7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hyperlink" Target="https://pbs.twimg.com/media/FSAM8FpWUAISGyd.jpg" TargetMode="External"/><Relationship Id="rId5" Type="http://schemas.openxmlformats.org/officeDocument/2006/relationships/image" Target="../media/image9.png"/><Relationship Id="rId6" Type="http://schemas.openxmlformats.org/officeDocument/2006/relationships/hyperlink" Target="https://www.google.com/url?sa=i&amp;url=https%3A%2F%2Fpub.towardsai.net%2Fhow-regularization-can-help-in-overfitting-the-data-ad9ff80f9ccc&amp;psig=AOvVaw12u-u-XfS6UXug9PDVjWda&amp;ust=1687780222167000&amp;source=images&amp;cd=vfe&amp;ved=0CBMQjhxqFwoTCKDvibet3v8CFQAAAAAdAAAAABBV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amalinadhi/credit_analytic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hyperlink" Target="https://thehritikjain.wordpress.com/2020/05/05/machine-learning-through-meme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1"/>
          <p:cNvGrpSpPr/>
          <p:nvPr/>
        </p:nvGrpSpPr>
        <p:grpSpPr>
          <a:xfrm>
            <a:off x="878400" y="2783563"/>
            <a:ext cx="10435200" cy="1290875"/>
            <a:chOff x="878401" y="2952882"/>
            <a:chExt cx="10435200" cy="1290875"/>
          </a:xfrm>
        </p:grpSpPr>
        <p:sp>
          <p:nvSpPr>
            <p:cNvPr id="189" name="Google Shape;189;p1"/>
            <p:cNvSpPr txBox="1"/>
            <p:nvPr/>
          </p:nvSpPr>
          <p:spPr>
            <a:xfrm>
              <a:off x="878401" y="2952882"/>
              <a:ext cx="104352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400"/>
                <a:buFont typeface="Sora"/>
                <a:buNone/>
              </a:pPr>
              <a:r>
                <a:rPr b="0" i="0" lang="en-US" sz="4400" u="none" cap="none" strike="noStrike">
                  <a:solidFill>
                    <a:srgbClr val="FFFFFF"/>
                  </a:solidFill>
                  <a:latin typeface="Sora"/>
                  <a:ea typeface="Sora"/>
                  <a:cs typeface="Sora"/>
                  <a:sym typeface="Sora"/>
                </a:rPr>
                <a:t>Day </a:t>
              </a:r>
              <a:r>
                <a:rPr lang="en-US" sz="4400">
                  <a:solidFill>
                    <a:srgbClr val="FFFFFF"/>
                  </a:solidFill>
                  <a:latin typeface="Sora"/>
                  <a:ea typeface="Sora"/>
                  <a:cs typeface="Sora"/>
                  <a:sym typeface="Sora"/>
                </a:rPr>
                <a:t>3</a:t>
              </a:r>
              <a:r>
                <a:rPr b="0" i="0" lang="en-US" sz="4400" u="none" cap="none" strike="noStrike">
                  <a:solidFill>
                    <a:srgbClr val="FFFFFF"/>
                  </a:solidFill>
                  <a:latin typeface="Sora"/>
                  <a:ea typeface="Sora"/>
                  <a:cs typeface="Sora"/>
                  <a:sym typeface="Sora"/>
                </a:rPr>
                <a:t> - </a:t>
              </a:r>
              <a:r>
                <a:rPr lang="en-US" sz="4400">
                  <a:solidFill>
                    <a:srgbClr val="FFFFFF"/>
                  </a:solidFill>
                  <a:latin typeface="Sora"/>
                  <a:ea typeface="Sora"/>
                  <a:cs typeface="Sora"/>
                  <a:sym typeface="Sora"/>
                </a:rPr>
                <a:t>Modeling</a:t>
              </a:r>
              <a:endParaRPr b="0" i="0" sz="4400" u="none" cap="none" strike="noStrike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90" name="Google Shape;190;p1"/>
            <p:cNvSpPr/>
            <p:nvPr/>
          </p:nvSpPr>
          <p:spPr>
            <a:xfrm>
              <a:off x="3306290" y="3841157"/>
              <a:ext cx="5579400" cy="402600"/>
            </a:xfrm>
            <a:prstGeom prst="roundRect">
              <a:avLst>
                <a:gd fmla="val 50000" name="adj"/>
              </a:avLst>
            </a:prstGeom>
            <a:solidFill>
              <a:srgbClr val="F3C14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1800"/>
                <a:buFont typeface="Sora"/>
                <a:buNone/>
              </a:pPr>
              <a:r>
                <a:rPr b="0" i="0" lang="en-US" sz="1800" u="none" cap="none" strike="noStrike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Building Credit Scoring Model</a:t>
              </a:r>
              <a:endParaRPr b="0" i="0" sz="1800" u="none" cap="none" strike="noStrik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pic>
        <p:nvPicPr>
          <p:cNvPr id="191" name="Google Shape;19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12083" y="224287"/>
            <a:ext cx="1572882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"/>
          <p:cNvSpPr txBox="1"/>
          <p:nvPr/>
        </p:nvSpPr>
        <p:spPr>
          <a:xfrm>
            <a:off x="10662473" y="6414143"/>
            <a:ext cx="128592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"/>
          <p:cNvSpPr txBox="1"/>
          <p:nvPr/>
        </p:nvSpPr>
        <p:spPr>
          <a:xfrm>
            <a:off x="496312" y="6414143"/>
            <a:ext cx="78899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4" name="Google Shape;194;p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550562d0c0_0_18"/>
          <p:cNvSpPr txBox="1"/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000"/>
              <a:t>Evaluating the Model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54f1a13789_0_117"/>
          <p:cNvSpPr txBox="1"/>
          <p:nvPr>
            <p:ph type="title"/>
          </p:nvPr>
        </p:nvSpPr>
        <p:spPr>
          <a:xfrm>
            <a:off x="388943" y="365125"/>
            <a:ext cx="11510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>
                <a:solidFill>
                  <a:srgbClr val="113865"/>
                </a:solidFill>
              </a:rPr>
              <a:t>Which model is better?</a:t>
            </a:r>
            <a:endParaRPr>
              <a:solidFill>
                <a:srgbClr val="113865"/>
              </a:solidFill>
            </a:endParaRPr>
          </a:p>
        </p:txBody>
      </p:sp>
      <p:graphicFrame>
        <p:nvGraphicFramePr>
          <p:cNvPr id="272" name="Google Shape;272;g254f1a13789_0_117"/>
          <p:cNvGraphicFramePr/>
          <p:nvPr/>
        </p:nvGraphicFramePr>
        <p:xfrm>
          <a:off x="3825313" y="1920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{A745D3AA-F89E-4432-B1E0-8A11EFBDE7C7}</a:tableStyleId>
              </a:tblPr>
              <a:tblGrid>
                <a:gridCol w="1255250"/>
                <a:gridCol w="1571650"/>
                <a:gridCol w="17144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113865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Actual Values</a:t>
                      </a:r>
                      <a:endParaRPr b="1" sz="1800">
                        <a:solidFill>
                          <a:srgbClr val="113865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113865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Model 1 Predictions</a:t>
                      </a:r>
                      <a:endParaRPr b="1" sz="1800">
                        <a:solidFill>
                          <a:srgbClr val="113865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113865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Model 2 Predictions</a:t>
                      </a:r>
                      <a:endParaRPr b="1" sz="1800">
                        <a:solidFill>
                          <a:srgbClr val="113865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13865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1</a:t>
                      </a:r>
                      <a:endParaRPr sz="1800">
                        <a:solidFill>
                          <a:srgbClr val="113865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13865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1</a:t>
                      </a:r>
                      <a:endParaRPr sz="1800">
                        <a:solidFill>
                          <a:srgbClr val="113865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13865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0</a:t>
                      </a:r>
                      <a:endParaRPr sz="1800">
                        <a:solidFill>
                          <a:srgbClr val="113865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13865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0</a:t>
                      </a:r>
                      <a:endParaRPr sz="1800">
                        <a:solidFill>
                          <a:srgbClr val="113865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13865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0</a:t>
                      </a:r>
                      <a:endParaRPr sz="1800">
                        <a:solidFill>
                          <a:srgbClr val="113865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13865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1</a:t>
                      </a:r>
                      <a:endParaRPr sz="1800">
                        <a:solidFill>
                          <a:srgbClr val="113865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13865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0</a:t>
                      </a:r>
                      <a:endParaRPr sz="1800">
                        <a:solidFill>
                          <a:srgbClr val="113865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13865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0</a:t>
                      </a:r>
                      <a:endParaRPr sz="1800">
                        <a:solidFill>
                          <a:srgbClr val="113865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13865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1</a:t>
                      </a:r>
                      <a:endParaRPr sz="1800">
                        <a:solidFill>
                          <a:srgbClr val="113865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13865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1</a:t>
                      </a:r>
                      <a:endParaRPr sz="1800">
                        <a:solidFill>
                          <a:srgbClr val="113865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13865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1</a:t>
                      </a:r>
                      <a:endParaRPr sz="1800">
                        <a:solidFill>
                          <a:srgbClr val="113865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13865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0</a:t>
                      </a:r>
                      <a:endParaRPr sz="1800">
                        <a:solidFill>
                          <a:srgbClr val="113865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13865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0</a:t>
                      </a:r>
                      <a:endParaRPr sz="1800">
                        <a:solidFill>
                          <a:srgbClr val="113865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13865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1</a:t>
                      </a:r>
                      <a:endParaRPr sz="1800">
                        <a:solidFill>
                          <a:srgbClr val="113865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13865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0</a:t>
                      </a:r>
                      <a:endParaRPr sz="1800">
                        <a:solidFill>
                          <a:srgbClr val="113865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550562d0c0_0_24"/>
          <p:cNvSpPr txBox="1"/>
          <p:nvPr>
            <p:ph type="title"/>
          </p:nvPr>
        </p:nvSpPr>
        <p:spPr>
          <a:xfrm>
            <a:off x="388943" y="365125"/>
            <a:ext cx="11510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>
                <a:solidFill>
                  <a:srgbClr val="113865"/>
                </a:solidFill>
              </a:rPr>
              <a:t>Which model is better?</a:t>
            </a:r>
            <a:endParaRPr>
              <a:solidFill>
                <a:srgbClr val="113865"/>
              </a:solidFill>
            </a:endParaRPr>
          </a:p>
        </p:txBody>
      </p:sp>
      <p:graphicFrame>
        <p:nvGraphicFramePr>
          <p:cNvPr id="278" name="Google Shape;278;g2550562d0c0_0_24"/>
          <p:cNvGraphicFramePr/>
          <p:nvPr/>
        </p:nvGraphicFramePr>
        <p:xfrm>
          <a:off x="3825313" y="1920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{A745D3AA-F89E-4432-B1E0-8A11EFBDE7C7}</a:tableStyleId>
              </a:tblPr>
              <a:tblGrid>
                <a:gridCol w="1255250"/>
                <a:gridCol w="1571650"/>
                <a:gridCol w="17144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113865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Actual Values</a:t>
                      </a:r>
                      <a:endParaRPr b="1" sz="1800">
                        <a:solidFill>
                          <a:srgbClr val="113865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113865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Model 1 Predictions</a:t>
                      </a:r>
                      <a:endParaRPr b="1" sz="1800">
                        <a:solidFill>
                          <a:srgbClr val="113865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113865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Model 2 Predictions</a:t>
                      </a:r>
                      <a:endParaRPr b="1" sz="1800">
                        <a:solidFill>
                          <a:srgbClr val="113865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13865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1</a:t>
                      </a:r>
                      <a:endParaRPr sz="1800">
                        <a:solidFill>
                          <a:srgbClr val="113865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13865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1</a:t>
                      </a:r>
                      <a:endParaRPr sz="1800">
                        <a:solidFill>
                          <a:srgbClr val="113865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13865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0</a:t>
                      </a:r>
                      <a:endParaRPr sz="1800">
                        <a:solidFill>
                          <a:srgbClr val="113865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13865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0</a:t>
                      </a:r>
                      <a:endParaRPr sz="1800">
                        <a:solidFill>
                          <a:srgbClr val="113865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13865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0</a:t>
                      </a:r>
                      <a:endParaRPr sz="1800">
                        <a:solidFill>
                          <a:srgbClr val="113865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13865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1</a:t>
                      </a:r>
                      <a:endParaRPr sz="1800">
                        <a:solidFill>
                          <a:srgbClr val="113865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13865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0</a:t>
                      </a:r>
                      <a:endParaRPr sz="1800">
                        <a:solidFill>
                          <a:srgbClr val="113865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13865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0</a:t>
                      </a:r>
                      <a:endParaRPr sz="1800">
                        <a:solidFill>
                          <a:srgbClr val="113865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13865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1</a:t>
                      </a:r>
                      <a:endParaRPr sz="1800">
                        <a:solidFill>
                          <a:srgbClr val="113865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13865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1</a:t>
                      </a:r>
                      <a:endParaRPr sz="1800">
                        <a:solidFill>
                          <a:srgbClr val="113865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13865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1</a:t>
                      </a:r>
                      <a:endParaRPr sz="1800">
                        <a:solidFill>
                          <a:srgbClr val="113865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13865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0</a:t>
                      </a:r>
                      <a:endParaRPr sz="1800">
                        <a:solidFill>
                          <a:srgbClr val="113865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13865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0</a:t>
                      </a:r>
                      <a:endParaRPr sz="1800">
                        <a:solidFill>
                          <a:srgbClr val="113865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13865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1</a:t>
                      </a:r>
                      <a:endParaRPr sz="1800">
                        <a:solidFill>
                          <a:srgbClr val="113865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13865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0</a:t>
                      </a:r>
                      <a:endParaRPr sz="1800">
                        <a:solidFill>
                          <a:srgbClr val="113865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550562d0c0_0_29"/>
          <p:cNvSpPr txBox="1"/>
          <p:nvPr>
            <p:ph type="title"/>
          </p:nvPr>
        </p:nvSpPr>
        <p:spPr>
          <a:xfrm>
            <a:off x="388943" y="365125"/>
            <a:ext cx="11510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>
                <a:solidFill>
                  <a:srgbClr val="113865"/>
                </a:solidFill>
              </a:rPr>
              <a:t>How to measure that? </a:t>
            </a:r>
            <a:r>
              <a:rPr b="1" lang="en-US">
                <a:solidFill>
                  <a:srgbClr val="113865"/>
                </a:solidFill>
              </a:rPr>
              <a:t>Performance Metrics</a:t>
            </a:r>
            <a:endParaRPr b="1">
              <a:solidFill>
                <a:srgbClr val="113865"/>
              </a:solidFill>
            </a:endParaRPr>
          </a:p>
        </p:txBody>
      </p:sp>
      <p:graphicFrame>
        <p:nvGraphicFramePr>
          <p:cNvPr id="284" name="Google Shape;284;g2550562d0c0_0_29"/>
          <p:cNvGraphicFramePr/>
          <p:nvPr/>
        </p:nvGraphicFramePr>
        <p:xfrm>
          <a:off x="549388" y="1920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{A745D3AA-F89E-4432-B1E0-8A11EFBDE7C7}</a:tableStyleId>
              </a:tblPr>
              <a:tblGrid>
                <a:gridCol w="1255250"/>
                <a:gridCol w="1571650"/>
                <a:gridCol w="17144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113865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Actual Values</a:t>
                      </a:r>
                      <a:endParaRPr b="1" sz="1800">
                        <a:solidFill>
                          <a:srgbClr val="113865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113865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Model 1 Predictions</a:t>
                      </a:r>
                      <a:endParaRPr b="1" sz="1800">
                        <a:solidFill>
                          <a:srgbClr val="113865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113865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Model 2 Predictions</a:t>
                      </a:r>
                      <a:endParaRPr b="1" sz="1800">
                        <a:solidFill>
                          <a:srgbClr val="113865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13865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1</a:t>
                      </a:r>
                      <a:endParaRPr sz="1800">
                        <a:solidFill>
                          <a:srgbClr val="113865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13865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1</a:t>
                      </a:r>
                      <a:endParaRPr sz="1800">
                        <a:solidFill>
                          <a:srgbClr val="113865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13865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0</a:t>
                      </a:r>
                      <a:endParaRPr sz="1800">
                        <a:solidFill>
                          <a:srgbClr val="113865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13865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0</a:t>
                      </a:r>
                      <a:endParaRPr sz="1800">
                        <a:solidFill>
                          <a:srgbClr val="113865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13865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0</a:t>
                      </a:r>
                      <a:endParaRPr sz="1800">
                        <a:solidFill>
                          <a:srgbClr val="113865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13865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1</a:t>
                      </a:r>
                      <a:endParaRPr sz="1800">
                        <a:solidFill>
                          <a:srgbClr val="113865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13865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0</a:t>
                      </a:r>
                      <a:endParaRPr sz="1800">
                        <a:solidFill>
                          <a:srgbClr val="113865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13865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0</a:t>
                      </a:r>
                      <a:endParaRPr sz="1800">
                        <a:solidFill>
                          <a:srgbClr val="113865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13865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1</a:t>
                      </a:r>
                      <a:endParaRPr sz="1800">
                        <a:solidFill>
                          <a:srgbClr val="113865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13865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1</a:t>
                      </a:r>
                      <a:endParaRPr sz="1800">
                        <a:solidFill>
                          <a:srgbClr val="113865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13865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1</a:t>
                      </a:r>
                      <a:endParaRPr sz="1800">
                        <a:solidFill>
                          <a:srgbClr val="113865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13865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0</a:t>
                      </a:r>
                      <a:endParaRPr sz="1800">
                        <a:solidFill>
                          <a:srgbClr val="113865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13865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0</a:t>
                      </a:r>
                      <a:endParaRPr sz="1800">
                        <a:solidFill>
                          <a:srgbClr val="113865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13865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1</a:t>
                      </a:r>
                      <a:endParaRPr sz="1800">
                        <a:solidFill>
                          <a:srgbClr val="113865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13865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0</a:t>
                      </a:r>
                      <a:endParaRPr sz="1800">
                        <a:solidFill>
                          <a:srgbClr val="113865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85" name="Google Shape;285;g2550562d0c0_0_29"/>
          <p:cNvSpPr txBox="1"/>
          <p:nvPr/>
        </p:nvSpPr>
        <p:spPr>
          <a:xfrm>
            <a:off x="5970125" y="1690825"/>
            <a:ext cx="55947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 Light"/>
              <a:buChar char="●"/>
            </a:pPr>
            <a:r>
              <a:rPr lang="en-US" sz="22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Accuracy metrics </a:t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 Light"/>
              <a:buChar char="●"/>
            </a:pPr>
            <a:r>
              <a:rPr lang="en-US" sz="22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acc = # correct / # all data</a:t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 Light"/>
              <a:buChar char="●"/>
            </a:pPr>
            <a:r>
              <a:rPr lang="en-US" sz="22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acc_1 = </a:t>
            </a:r>
            <a:r>
              <a:rPr lang="en-US" sz="22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4/5</a:t>
            </a:r>
            <a:r>
              <a:rPr lang="en-US" sz="22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 = 0.8</a:t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 Light"/>
              <a:buChar char="●"/>
            </a:pPr>
            <a:r>
              <a:rPr lang="en-US" sz="22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acc_2 = </a:t>
            </a:r>
            <a:r>
              <a:rPr lang="en-US" sz="22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1/5</a:t>
            </a:r>
            <a:r>
              <a:rPr lang="en-US" sz="22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 = 0.2</a:t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 Light"/>
              <a:buChar char="●"/>
            </a:pPr>
            <a:r>
              <a:rPr lang="en-US" sz="22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Model 1 win!</a:t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50562d0c0_0_35"/>
          <p:cNvSpPr txBox="1"/>
          <p:nvPr>
            <p:ph type="title"/>
          </p:nvPr>
        </p:nvSpPr>
        <p:spPr>
          <a:xfrm>
            <a:off x="388943" y="365125"/>
            <a:ext cx="11510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>
                <a:solidFill>
                  <a:srgbClr val="113865"/>
                </a:solidFill>
              </a:rPr>
              <a:t>Metric Performance for Classifications</a:t>
            </a:r>
            <a:endParaRPr>
              <a:solidFill>
                <a:srgbClr val="113865"/>
              </a:solidFill>
            </a:endParaRPr>
          </a:p>
        </p:txBody>
      </p:sp>
      <p:sp>
        <p:nvSpPr>
          <p:cNvPr id="291" name="Google Shape;291;g2550562d0c0_0_35"/>
          <p:cNvSpPr txBox="1"/>
          <p:nvPr/>
        </p:nvSpPr>
        <p:spPr>
          <a:xfrm>
            <a:off x="388950" y="1690825"/>
            <a:ext cx="111759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"/>
              <a:buChar char="●"/>
            </a:pPr>
            <a:r>
              <a:rPr lang="en-US" sz="2200">
                <a:solidFill>
                  <a:srgbClr val="113865"/>
                </a:solidFill>
                <a:latin typeface="Sora"/>
                <a:ea typeface="Sora"/>
                <a:cs typeface="Sora"/>
                <a:sym typeface="Sora"/>
              </a:rPr>
              <a:t>Accuracy</a:t>
            </a:r>
            <a:endParaRPr sz="2200">
              <a:solidFill>
                <a:srgbClr val="113865"/>
              </a:solidFill>
              <a:latin typeface="Sora"/>
              <a:ea typeface="Sora"/>
              <a:cs typeface="Sora"/>
              <a:sym typeface="Sora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"/>
              <a:buChar char="●"/>
            </a:pPr>
            <a:r>
              <a:rPr lang="en-US" sz="2200">
                <a:solidFill>
                  <a:srgbClr val="113865"/>
                </a:solidFill>
                <a:latin typeface="Sora"/>
                <a:ea typeface="Sora"/>
                <a:cs typeface="Sora"/>
                <a:sym typeface="Sora"/>
              </a:rPr>
              <a:t>Recall</a:t>
            </a:r>
            <a:endParaRPr sz="2200">
              <a:solidFill>
                <a:srgbClr val="113865"/>
              </a:solidFill>
              <a:latin typeface="Sora"/>
              <a:ea typeface="Sora"/>
              <a:cs typeface="Sora"/>
              <a:sym typeface="Sora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"/>
              <a:buChar char="●"/>
            </a:pPr>
            <a:r>
              <a:rPr lang="en-US" sz="2200">
                <a:solidFill>
                  <a:srgbClr val="113865"/>
                </a:solidFill>
                <a:latin typeface="Sora"/>
                <a:ea typeface="Sora"/>
                <a:cs typeface="Sora"/>
                <a:sym typeface="Sora"/>
              </a:rPr>
              <a:t>Precision</a:t>
            </a:r>
            <a:endParaRPr sz="2200">
              <a:solidFill>
                <a:srgbClr val="113865"/>
              </a:solidFill>
              <a:latin typeface="Sora"/>
              <a:ea typeface="Sora"/>
              <a:cs typeface="Sora"/>
              <a:sym typeface="Sora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"/>
              <a:buChar char="●"/>
            </a:pPr>
            <a:r>
              <a:rPr lang="en-US" sz="2200">
                <a:solidFill>
                  <a:srgbClr val="113865"/>
                </a:solidFill>
                <a:highlight>
                  <a:srgbClr val="D9EAD3"/>
                </a:highlight>
                <a:latin typeface="Sora"/>
                <a:ea typeface="Sora"/>
                <a:cs typeface="Sora"/>
                <a:sym typeface="Sora"/>
              </a:rPr>
              <a:t>F1 Score		→ For choosing the prediction threshold</a:t>
            </a:r>
            <a:endParaRPr sz="2200">
              <a:solidFill>
                <a:srgbClr val="113865"/>
              </a:solidFill>
              <a:highlight>
                <a:srgbClr val="D9EAD3"/>
              </a:highlight>
              <a:latin typeface="Sora"/>
              <a:ea typeface="Sora"/>
              <a:cs typeface="Sora"/>
              <a:sym typeface="Sora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"/>
              <a:buChar char="●"/>
            </a:pPr>
            <a:r>
              <a:rPr lang="en-US" sz="2200">
                <a:solidFill>
                  <a:srgbClr val="113865"/>
                </a:solidFill>
                <a:highlight>
                  <a:srgbClr val="D9EAD3"/>
                </a:highlight>
                <a:latin typeface="Sora"/>
                <a:ea typeface="Sora"/>
                <a:cs typeface="Sora"/>
                <a:sym typeface="Sora"/>
              </a:rPr>
              <a:t>AUC ROC		→ For choosing the best model</a:t>
            </a:r>
            <a:endParaRPr sz="2200">
              <a:solidFill>
                <a:srgbClr val="113865"/>
              </a:solidFill>
              <a:highlight>
                <a:srgbClr val="D9EAD3"/>
              </a:highlight>
              <a:latin typeface="Sora"/>
              <a:ea typeface="Sora"/>
              <a:cs typeface="Sora"/>
              <a:sym typeface="Sora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"/>
              <a:buChar char="●"/>
            </a:pPr>
            <a:r>
              <a:rPr lang="en-US" sz="2200">
                <a:solidFill>
                  <a:srgbClr val="113865"/>
                </a:solidFill>
                <a:latin typeface="Sora"/>
                <a:ea typeface="Sora"/>
                <a:cs typeface="Sora"/>
                <a:sym typeface="Sora"/>
              </a:rPr>
              <a:t>K-S</a:t>
            </a:r>
            <a:endParaRPr sz="2200">
              <a:solidFill>
                <a:srgbClr val="113865"/>
              </a:solidFill>
              <a:latin typeface="Sora"/>
              <a:ea typeface="Sora"/>
              <a:cs typeface="Sora"/>
              <a:sym typeface="Sora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"/>
              <a:buChar char="●"/>
            </a:pPr>
            <a:r>
              <a:rPr lang="en-US" sz="2200">
                <a:solidFill>
                  <a:srgbClr val="113865"/>
                </a:solidFill>
                <a:latin typeface="Sora"/>
                <a:ea typeface="Sora"/>
                <a:cs typeface="Sora"/>
                <a:sym typeface="Sora"/>
              </a:rPr>
              <a:t>etc.</a:t>
            </a:r>
            <a:endParaRPr sz="2200">
              <a:solidFill>
                <a:srgbClr val="113865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54f1a13789_0_125"/>
          <p:cNvSpPr txBox="1"/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000"/>
              <a:t>Cross Validation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54f1a13789_0_130"/>
          <p:cNvSpPr txBox="1"/>
          <p:nvPr>
            <p:ph type="title"/>
          </p:nvPr>
        </p:nvSpPr>
        <p:spPr>
          <a:xfrm>
            <a:off x="388943" y="365125"/>
            <a:ext cx="11510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>
                <a:solidFill>
                  <a:srgbClr val="113865"/>
                </a:solidFill>
              </a:rPr>
              <a:t>Find the best model</a:t>
            </a:r>
            <a:endParaRPr>
              <a:solidFill>
                <a:srgbClr val="113865"/>
              </a:solidFill>
            </a:endParaRPr>
          </a:p>
        </p:txBody>
      </p:sp>
      <p:sp>
        <p:nvSpPr>
          <p:cNvPr id="303" name="Google Shape;303;g254f1a13789_0_130"/>
          <p:cNvSpPr txBox="1"/>
          <p:nvPr/>
        </p:nvSpPr>
        <p:spPr>
          <a:xfrm>
            <a:off x="388950" y="1690825"/>
            <a:ext cx="11175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 Light"/>
              <a:buChar char="●"/>
            </a:pPr>
            <a:r>
              <a:rPr b="0" i="0" lang="en-US" sz="2200" u="none" cap="none" strike="noStrike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Objective</a:t>
            </a:r>
            <a:r>
              <a:rPr lang="en-US" sz="22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 : to prevent an overfit model</a:t>
            </a:r>
            <a:endParaRPr b="0" i="0" sz="2200" u="none" cap="none" strike="noStrike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pic>
        <p:nvPicPr>
          <p:cNvPr id="304" name="Google Shape;304;g254f1a13789_0_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175" y="2244100"/>
            <a:ext cx="4906218" cy="328395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254f1a13789_0_130"/>
          <p:cNvSpPr txBox="1"/>
          <p:nvPr/>
        </p:nvSpPr>
        <p:spPr>
          <a:xfrm>
            <a:off x="2272600" y="5528050"/>
            <a:ext cx="357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sng" cap="none" strike="noStrike">
                <a:solidFill>
                  <a:schemeClr val="hlink"/>
                </a:solidFill>
                <a:latin typeface="Sora"/>
                <a:ea typeface="Sora"/>
                <a:cs typeface="Sora"/>
                <a:sym typeface="Sora"/>
                <a:hlinkClick r:id="rId4"/>
              </a:rPr>
              <a:t>image source</a:t>
            </a:r>
            <a:endParaRPr b="0" i="1" sz="1200" u="none" cap="none" strike="noStrike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06" name="Google Shape;306;g254f1a13789_0_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2875" y="2229337"/>
            <a:ext cx="5831841" cy="32839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254f1a13789_0_130"/>
          <p:cNvSpPr txBox="1"/>
          <p:nvPr/>
        </p:nvSpPr>
        <p:spPr>
          <a:xfrm>
            <a:off x="8482925" y="5425325"/>
            <a:ext cx="357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sng" cap="none" strike="noStrike">
                <a:solidFill>
                  <a:schemeClr val="hlink"/>
                </a:solidFill>
                <a:latin typeface="Sora"/>
                <a:ea typeface="Sora"/>
                <a:cs typeface="Sora"/>
                <a:sym typeface="Sora"/>
                <a:hlinkClick r:id="rId6"/>
              </a:rPr>
              <a:t>image source</a:t>
            </a:r>
            <a:endParaRPr b="0" i="1" sz="1200" u="none" cap="none" strike="noStrike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550562d0c0_0_61"/>
          <p:cNvSpPr txBox="1"/>
          <p:nvPr>
            <p:ph type="title"/>
          </p:nvPr>
        </p:nvSpPr>
        <p:spPr>
          <a:xfrm>
            <a:off x="388943" y="365125"/>
            <a:ext cx="11510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>
                <a:solidFill>
                  <a:srgbClr val="113865"/>
                </a:solidFill>
              </a:rPr>
              <a:t>Finding the best model</a:t>
            </a:r>
            <a:endParaRPr>
              <a:solidFill>
                <a:srgbClr val="113865"/>
              </a:solidFill>
            </a:endParaRPr>
          </a:p>
        </p:txBody>
      </p:sp>
      <p:sp>
        <p:nvSpPr>
          <p:cNvPr id="313" name="Google Shape;313;g2550562d0c0_0_61"/>
          <p:cNvSpPr txBox="1"/>
          <p:nvPr/>
        </p:nvSpPr>
        <p:spPr>
          <a:xfrm>
            <a:off x="388950" y="1690825"/>
            <a:ext cx="11175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 Light"/>
              <a:buChar char="●"/>
            </a:pPr>
            <a:r>
              <a:rPr lang="en-US" sz="22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From sklearn</a:t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 Light"/>
              <a:buChar char="●"/>
            </a:pPr>
            <a:r>
              <a:rPr lang="en-US" sz="22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Split train-valid-test data</a:t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pic>
        <p:nvPicPr>
          <p:cNvPr id="314" name="Google Shape;314;g2550562d0c0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4650" y="1690825"/>
            <a:ext cx="6608321" cy="4431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550562d0c0_0_49"/>
          <p:cNvSpPr txBox="1"/>
          <p:nvPr>
            <p:ph type="title"/>
          </p:nvPr>
        </p:nvSpPr>
        <p:spPr>
          <a:xfrm>
            <a:off x="388943" y="365125"/>
            <a:ext cx="11510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>
                <a:solidFill>
                  <a:srgbClr val="113865"/>
                </a:solidFill>
              </a:rPr>
              <a:t>Perform resample</a:t>
            </a:r>
            <a:endParaRPr>
              <a:solidFill>
                <a:srgbClr val="113865"/>
              </a:solidFill>
            </a:endParaRPr>
          </a:p>
        </p:txBody>
      </p:sp>
      <p:sp>
        <p:nvSpPr>
          <p:cNvPr id="320" name="Google Shape;320;g2550562d0c0_0_49"/>
          <p:cNvSpPr txBox="1"/>
          <p:nvPr/>
        </p:nvSpPr>
        <p:spPr>
          <a:xfrm>
            <a:off x="388950" y="1690825"/>
            <a:ext cx="11175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 Light"/>
              <a:buChar char="●"/>
            </a:pPr>
            <a:r>
              <a:rPr lang="en-US" sz="2200">
                <a:solidFill>
                  <a:srgbClr val="113865"/>
                </a:solidFill>
                <a:latin typeface="Sora Light"/>
                <a:ea typeface="Sora Light"/>
                <a:cs typeface="Sora Light"/>
                <a:sym typeface="Sora Light"/>
              </a:rPr>
              <a:t>Do the cross validation</a:t>
            </a:r>
            <a:endParaRPr sz="2200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pic>
        <p:nvPicPr>
          <p:cNvPr id="321" name="Google Shape;321;g2550562d0c0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5604" y="1690825"/>
            <a:ext cx="6600295" cy="45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5503994bb3_0_72"/>
          <p:cNvSpPr txBox="1"/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000"/>
              <a:t>Let’s Code!</a:t>
            </a:r>
            <a:endParaRPr/>
          </a:p>
        </p:txBody>
      </p:sp>
      <p:sp>
        <p:nvSpPr>
          <p:cNvPr id="328" name="Google Shape;328;g25503994bb3_0_72"/>
          <p:cNvSpPr txBox="1"/>
          <p:nvPr/>
        </p:nvSpPr>
        <p:spPr>
          <a:xfrm>
            <a:off x="3156900" y="3755575"/>
            <a:ext cx="587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Code references: </a:t>
            </a:r>
            <a:r>
              <a:rPr lang="en-US" sz="1800" u="sng">
                <a:solidFill>
                  <a:srgbClr val="0563C1"/>
                </a:solidFill>
                <a:latin typeface="Sora"/>
                <a:ea typeface="Sora"/>
                <a:cs typeface="Sora"/>
                <a:sym typeface="Sor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https://github.com/amalinadhi/credit_analytics</a:t>
            </a:r>
            <a:r>
              <a:rPr lang="en-US" sz="1800">
                <a:latin typeface="Sora"/>
                <a:ea typeface="Sora"/>
                <a:cs typeface="Sora"/>
                <a:sym typeface="Sora"/>
              </a:rPr>
              <a:t> </a:t>
            </a:r>
            <a:endParaRPr sz="1800"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"/>
          <p:cNvSpPr txBox="1"/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Outlines</a:t>
            </a:r>
            <a:endParaRPr/>
          </a:p>
        </p:txBody>
      </p:sp>
      <p:sp>
        <p:nvSpPr>
          <p:cNvPr id="200" name="Google Shape;200;p2"/>
          <p:cNvSpPr txBox="1"/>
          <p:nvPr/>
        </p:nvSpPr>
        <p:spPr>
          <a:xfrm>
            <a:off x="401515" y="1584375"/>
            <a:ext cx="11388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Model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Evaluating Model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Cross Validation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4b4f1033c7_0_149"/>
          <p:cNvSpPr txBox="1"/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503994bb3_0_9"/>
          <p:cNvSpPr txBox="1"/>
          <p:nvPr>
            <p:ph type="title"/>
          </p:nvPr>
        </p:nvSpPr>
        <p:spPr>
          <a:xfrm>
            <a:off x="388943" y="365125"/>
            <a:ext cx="11510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>
                <a:solidFill>
                  <a:srgbClr val="113865"/>
                </a:solidFill>
              </a:rPr>
              <a:t>Modeling Workflow (Simplified)</a:t>
            </a:r>
            <a:endParaRPr>
              <a:solidFill>
                <a:srgbClr val="113865"/>
              </a:solidFill>
            </a:endParaRPr>
          </a:p>
        </p:txBody>
      </p:sp>
      <p:sp>
        <p:nvSpPr>
          <p:cNvPr id="206" name="Google Shape;206;g25503994bb3_0_9"/>
          <p:cNvSpPr/>
          <p:nvPr/>
        </p:nvSpPr>
        <p:spPr>
          <a:xfrm>
            <a:off x="349975" y="1690825"/>
            <a:ext cx="2041200" cy="10002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1038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 Preparation</a:t>
            </a:r>
            <a:endParaRPr b="0" i="0" sz="2000" u="none" cap="none" strike="noStrike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07" name="Google Shape;207;g25503994bb3_0_9"/>
          <p:cNvSpPr/>
          <p:nvPr/>
        </p:nvSpPr>
        <p:spPr>
          <a:xfrm>
            <a:off x="349975" y="3067850"/>
            <a:ext cx="2041200" cy="10002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1038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Sample selection</a:t>
            </a:r>
            <a:endParaRPr b="0" i="0" sz="2000" u="none" cap="none" strike="noStrike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08" name="Google Shape;208;g25503994bb3_0_9"/>
          <p:cNvSpPr/>
          <p:nvPr/>
        </p:nvSpPr>
        <p:spPr>
          <a:xfrm>
            <a:off x="349975" y="4444875"/>
            <a:ext cx="2041200" cy="10002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1038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EDA</a:t>
            </a:r>
            <a:endParaRPr b="0" i="0" sz="2000" u="none" cap="none" strike="noStrike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09" name="Google Shape;209;g25503994bb3_0_9"/>
          <p:cNvSpPr/>
          <p:nvPr/>
        </p:nvSpPr>
        <p:spPr>
          <a:xfrm>
            <a:off x="5651325" y="4444875"/>
            <a:ext cx="2334600" cy="10002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1038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 Preprocessing</a:t>
            </a:r>
            <a:endParaRPr b="0" i="0" sz="2000" u="none" cap="none" strike="noStrike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0" name="Google Shape;210;g25503994bb3_0_9"/>
          <p:cNvSpPr/>
          <p:nvPr/>
        </p:nvSpPr>
        <p:spPr>
          <a:xfrm>
            <a:off x="5651325" y="3067850"/>
            <a:ext cx="2334600" cy="10002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1038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Create &amp; Evaluate Model</a:t>
            </a:r>
            <a:endParaRPr b="0" i="0" sz="2000" u="none" cap="none" strike="noStrike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1" name="Google Shape;211;g25503994bb3_0_9"/>
          <p:cNvSpPr/>
          <p:nvPr/>
        </p:nvSpPr>
        <p:spPr>
          <a:xfrm>
            <a:off x="5651325" y="1690825"/>
            <a:ext cx="2334600" cy="1000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1038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Model Predictions</a:t>
            </a:r>
            <a:endParaRPr b="0" i="0" sz="2000" u="none" cap="none" strike="noStrike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cxnSp>
        <p:nvCxnSpPr>
          <p:cNvPr id="212" name="Google Shape;212;g25503994bb3_0_9"/>
          <p:cNvCxnSpPr>
            <a:stCxn id="206" idx="2"/>
            <a:endCxn id="207" idx="0"/>
          </p:cNvCxnSpPr>
          <p:nvPr/>
        </p:nvCxnSpPr>
        <p:spPr>
          <a:xfrm>
            <a:off x="1370575" y="2691025"/>
            <a:ext cx="0" cy="376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3" name="Google Shape;213;g25503994bb3_0_9"/>
          <p:cNvCxnSpPr>
            <a:stCxn id="207" idx="2"/>
            <a:endCxn id="208" idx="0"/>
          </p:cNvCxnSpPr>
          <p:nvPr/>
        </p:nvCxnSpPr>
        <p:spPr>
          <a:xfrm>
            <a:off x="1370575" y="4068050"/>
            <a:ext cx="0" cy="376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4" name="Google Shape;214;g25503994bb3_0_9"/>
          <p:cNvCxnSpPr>
            <a:stCxn id="209" idx="0"/>
            <a:endCxn id="210" idx="2"/>
          </p:cNvCxnSpPr>
          <p:nvPr/>
        </p:nvCxnSpPr>
        <p:spPr>
          <a:xfrm rot="10800000">
            <a:off x="6818625" y="4068075"/>
            <a:ext cx="0" cy="376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5" name="Google Shape;215;g25503994bb3_0_9"/>
          <p:cNvCxnSpPr>
            <a:stCxn id="210" idx="0"/>
            <a:endCxn id="211" idx="2"/>
          </p:cNvCxnSpPr>
          <p:nvPr/>
        </p:nvCxnSpPr>
        <p:spPr>
          <a:xfrm rot="10800000">
            <a:off x="6818625" y="2691050"/>
            <a:ext cx="0" cy="376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6" name="Google Shape;216;g25503994bb3_0_9"/>
          <p:cNvCxnSpPr>
            <a:stCxn id="208" idx="2"/>
            <a:endCxn id="209" idx="2"/>
          </p:cNvCxnSpPr>
          <p:nvPr/>
        </p:nvCxnSpPr>
        <p:spPr>
          <a:xfrm flipH="1" rot="-5400000">
            <a:off x="4094275" y="2721375"/>
            <a:ext cx="600" cy="5448000"/>
          </a:xfrm>
          <a:prstGeom prst="bentConnector3">
            <a:avLst>
              <a:gd fmla="val 8070833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7" name="Google Shape;217;g25503994bb3_0_9"/>
          <p:cNvSpPr txBox="1"/>
          <p:nvPr/>
        </p:nvSpPr>
        <p:spPr>
          <a:xfrm>
            <a:off x="2466975" y="1690825"/>
            <a:ext cx="293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1600"/>
              <a:buFont typeface="Sora"/>
              <a:buChar char="●"/>
            </a:pPr>
            <a:r>
              <a:rPr b="0" i="0" lang="en-US" sz="1600" u="none" cap="none" strike="noStrik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Load data</a:t>
            </a:r>
            <a:endParaRPr b="0" i="0" sz="1600" u="none" cap="none" strike="noStrike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8" name="Google Shape;218;g25503994bb3_0_9"/>
          <p:cNvSpPr txBox="1"/>
          <p:nvPr/>
        </p:nvSpPr>
        <p:spPr>
          <a:xfrm>
            <a:off x="2466975" y="3067850"/>
            <a:ext cx="2939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1600"/>
              <a:buFont typeface="Sora"/>
              <a:buChar char="●"/>
            </a:pPr>
            <a:r>
              <a:rPr b="0" i="0" lang="en-US" sz="1600" u="none" cap="none" strike="noStrik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Split data to Train, Valid, &amp; Test</a:t>
            </a:r>
            <a:endParaRPr b="0" i="0" sz="1600" u="none" cap="none" strike="noStrike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9" name="Google Shape;219;g25503994bb3_0_9"/>
          <p:cNvSpPr txBox="1"/>
          <p:nvPr/>
        </p:nvSpPr>
        <p:spPr>
          <a:xfrm>
            <a:off x="2466975" y="4444875"/>
            <a:ext cx="2939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1600"/>
              <a:buFont typeface="Sora"/>
              <a:buChar char="●"/>
            </a:pPr>
            <a:r>
              <a:rPr b="0" i="0" lang="en-US" sz="1600" u="none" cap="none" strike="noStrik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Perform data exploration</a:t>
            </a:r>
            <a:endParaRPr b="0" i="0" sz="1600" u="none" cap="none" strike="noStrike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20" name="Google Shape;220;g25503994bb3_0_9"/>
          <p:cNvSpPr txBox="1"/>
          <p:nvPr/>
        </p:nvSpPr>
        <p:spPr>
          <a:xfrm>
            <a:off x="8231175" y="4444875"/>
            <a:ext cx="2939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1600"/>
              <a:buFont typeface="Sora"/>
              <a:buChar char="●"/>
            </a:pPr>
            <a:r>
              <a:rPr b="0" i="0" lang="en-US" sz="1600" u="none" cap="none" strike="noStrik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Preprocess the data so that can be modeled</a:t>
            </a:r>
            <a:endParaRPr b="0" i="0" sz="1600" u="none" cap="none" strike="noStrike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1600"/>
              <a:buFont typeface="Sora"/>
              <a:buChar char="○"/>
            </a:pPr>
            <a:r>
              <a:rPr b="0" i="0" lang="en-US" sz="1600" u="none" cap="none" strike="noStrik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Missing value imputation</a:t>
            </a:r>
            <a:endParaRPr b="0" i="0" sz="1600" u="none" cap="none" strike="noStrike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1600"/>
              <a:buFont typeface="Sora"/>
              <a:buChar char="○"/>
            </a:pPr>
            <a:r>
              <a:rPr b="0" i="0" lang="en-US" sz="1600" u="none" cap="none" strike="noStrik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Remove outliers</a:t>
            </a:r>
            <a:endParaRPr b="0" i="0" sz="1600" u="none" cap="none" strike="noStrike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21" name="Google Shape;221;g25503994bb3_0_9"/>
          <p:cNvSpPr txBox="1"/>
          <p:nvPr/>
        </p:nvSpPr>
        <p:spPr>
          <a:xfrm>
            <a:off x="8231175" y="3090450"/>
            <a:ext cx="2939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1600"/>
              <a:buFont typeface="Sora"/>
              <a:buChar char="●"/>
            </a:pPr>
            <a:r>
              <a:rPr b="0" i="0" lang="en-US" sz="1600" u="none" cap="none" strike="noStrik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Create a </a:t>
            </a:r>
            <a:r>
              <a:rPr b="1" i="0" lang="en-US" sz="1600" u="none" cap="none" strike="noStrik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classification model</a:t>
            </a:r>
            <a:endParaRPr b="1" i="0" sz="1600" u="none" cap="none" strike="noStrike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1600"/>
              <a:buFont typeface="Sora"/>
              <a:buChar char="●"/>
            </a:pPr>
            <a:r>
              <a:rPr b="0" i="0" lang="en-US" sz="1600" u="none" cap="none" strike="noStrik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Tune the model</a:t>
            </a:r>
            <a:endParaRPr b="0" i="0" sz="1600" u="none" cap="none" strike="noStrike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22" name="Google Shape;222;g25503994bb3_0_9"/>
          <p:cNvSpPr txBox="1"/>
          <p:nvPr/>
        </p:nvSpPr>
        <p:spPr>
          <a:xfrm>
            <a:off x="8231175" y="1690825"/>
            <a:ext cx="293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1600"/>
              <a:buFont typeface="Sora"/>
              <a:buChar char="●"/>
            </a:pPr>
            <a:r>
              <a:rPr b="0" i="0" lang="en-US" sz="1600" u="none" cap="none" strike="noStrik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Create a predictions</a:t>
            </a:r>
            <a:endParaRPr b="0" i="0" sz="1600" u="none" cap="none" strike="noStrike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64e091f875_0_0"/>
          <p:cNvSpPr txBox="1"/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000"/>
              <a:t>Model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5503994bb3_0_1"/>
          <p:cNvSpPr txBox="1"/>
          <p:nvPr>
            <p:ph type="title"/>
          </p:nvPr>
        </p:nvSpPr>
        <p:spPr>
          <a:xfrm>
            <a:off x="388943" y="365125"/>
            <a:ext cx="11510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>
                <a:solidFill>
                  <a:srgbClr val="113865"/>
                </a:solidFill>
              </a:rPr>
              <a:t>Model</a:t>
            </a:r>
            <a:endParaRPr>
              <a:solidFill>
                <a:srgbClr val="113865"/>
              </a:solidFill>
            </a:endParaRPr>
          </a:p>
        </p:txBody>
      </p:sp>
      <p:sp>
        <p:nvSpPr>
          <p:cNvPr id="234" name="Google Shape;234;g25503994bb3_0_1"/>
          <p:cNvSpPr txBox="1"/>
          <p:nvPr/>
        </p:nvSpPr>
        <p:spPr>
          <a:xfrm>
            <a:off x="388950" y="1690825"/>
            <a:ext cx="111759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"/>
              <a:buChar char="●"/>
            </a:pPr>
            <a:r>
              <a:rPr lang="en-US" sz="2200">
                <a:solidFill>
                  <a:srgbClr val="113865"/>
                </a:solidFill>
                <a:latin typeface="Sora"/>
                <a:ea typeface="Sora"/>
                <a:cs typeface="Sora"/>
                <a:sym typeface="Sora"/>
              </a:rPr>
              <a:t>Create a prediction from the input</a:t>
            </a:r>
            <a:endParaRPr sz="2200">
              <a:solidFill>
                <a:srgbClr val="113865"/>
              </a:solidFill>
              <a:latin typeface="Sora"/>
              <a:ea typeface="Sora"/>
              <a:cs typeface="Sora"/>
              <a:sym typeface="Sora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"/>
              <a:buChar char="○"/>
            </a:pPr>
            <a:r>
              <a:rPr lang="en-US" sz="2200">
                <a:solidFill>
                  <a:srgbClr val="113865"/>
                </a:solidFill>
                <a:latin typeface="Sora"/>
                <a:ea typeface="Sora"/>
                <a:cs typeface="Sora"/>
                <a:sym typeface="Sora"/>
              </a:rPr>
              <a:t>Regression → what is the rating of an items? what is the price?</a:t>
            </a:r>
            <a:endParaRPr sz="2200">
              <a:solidFill>
                <a:srgbClr val="113865"/>
              </a:solidFill>
              <a:latin typeface="Sora"/>
              <a:ea typeface="Sora"/>
              <a:cs typeface="Sora"/>
              <a:sym typeface="Sora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"/>
              <a:buChar char="○"/>
            </a:pPr>
            <a:r>
              <a:rPr lang="en-US" sz="2200">
                <a:solidFill>
                  <a:srgbClr val="113865"/>
                </a:solidFill>
                <a:latin typeface="Sora"/>
                <a:ea typeface="Sora"/>
                <a:cs typeface="Sora"/>
                <a:sym typeface="Sora"/>
              </a:rPr>
              <a:t>Classification → is this client default/not? is this a picture of lion/not?</a:t>
            </a:r>
            <a:endParaRPr sz="2200">
              <a:solidFill>
                <a:srgbClr val="113865"/>
              </a:solidFill>
              <a:latin typeface="Sora"/>
              <a:ea typeface="Sora"/>
              <a:cs typeface="Sora"/>
              <a:sym typeface="Sora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"/>
              <a:buChar char="○"/>
            </a:pPr>
            <a:r>
              <a:rPr lang="en-US" sz="2200">
                <a:solidFill>
                  <a:srgbClr val="113865"/>
                </a:solidFill>
                <a:latin typeface="Sora"/>
                <a:ea typeface="Sora"/>
                <a:cs typeface="Sora"/>
                <a:sym typeface="Sora"/>
              </a:rPr>
              <a:t>Clustering → how to segment a customer?</a:t>
            </a:r>
            <a:endParaRPr b="0" i="0" sz="2200" u="none" cap="none" strike="noStrike">
              <a:solidFill>
                <a:srgbClr val="113865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550562d0c0_0_0"/>
          <p:cNvSpPr txBox="1"/>
          <p:nvPr>
            <p:ph type="title"/>
          </p:nvPr>
        </p:nvSpPr>
        <p:spPr>
          <a:xfrm>
            <a:off x="388943" y="365125"/>
            <a:ext cx="11510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>
                <a:solidFill>
                  <a:srgbClr val="113865"/>
                </a:solidFill>
              </a:rPr>
              <a:t>Credit Scoring Model</a:t>
            </a:r>
            <a:endParaRPr>
              <a:solidFill>
                <a:srgbClr val="113865"/>
              </a:solidFill>
            </a:endParaRPr>
          </a:p>
        </p:txBody>
      </p:sp>
      <p:sp>
        <p:nvSpPr>
          <p:cNvPr id="240" name="Google Shape;240;g2550562d0c0_0_0"/>
          <p:cNvSpPr txBox="1"/>
          <p:nvPr/>
        </p:nvSpPr>
        <p:spPr>
          <a:xfrm>
            <a:off x="388950" y="1690825"/>
            <a:ext cx="11175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"/>
              <a:buChar char="●"/>
            </a:pPr>
            <a:r>
              <a:rPr lang="en-US" sz="2200">
                <a:solidFill>
                  <a:srgbClr val="113865"/>
                </a:solidFill>
                <a:latin typeface="Sora"/>
                <a:ea typeface="Sora"/>
                <a:cs typeface="Sora"/>
                <a:sym typeface="Sora"/>
              </a:rPr>
              <a:t>We can see this as a classification model</a:t>
            </a:r>
            <a:endParaRPr sz="2200">
              <a:solidFill>
                <a:srgbClr val="113865"/>
              </a:solidFill>
              <a:latin typeface="Sora"/>
              <a:ea typeface="Sora"/>
              <a:cs typeface="Sora"/>
              <a:sym typeface="Sora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"/>
              <a:buChar char="●"/>
            </a:pPr>
            <a:r>
              <a:rPr lang="en-US" sz="2200">
                <a:solidFill>
                  <a:srgbClr val="113865"/>
                </a:solidFill>
                <a:latin typeface="Sora"/>
                <a:ea typeface="Sora"/>
                <a:cs typeface="Sora"/>
                <a:sym typeface="Sora"/>
              </a:rPr>
              <a:t>“Is a borrower will be late in paying credit? Yes = 1, no = 0</a:t>
            </a:r>
            <a:endParaRPr sz="2200">
              <a:solidFill>
                <a:srgbClr val="113865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550562d0c0_0_5"/>
          <p:cNvSpPr txBox="1"/>
          <p:nvPr>
            <p:ph type="title"/>
          </p:nvPr>
        </p:nvSpPr>
        <p:spPr>
          <a:xfrm>
            <a:off x="388943" y="365125"/>
            <a:ext cx="11510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>
                <a:solidFill>
                  <a:srgbClr val="113865"/>
                </a:solidFill>
              </a:rPr>
              <a:t>Model to use</a:t>
            </a:r>
            <a:endParaRPr>
              <a:solidFill>
                <a:srgbClr val="113865"/>
              </a:solidFill>
            </a:endParaRPr>
          </a:p>
        </p:txBody>
      </p:sp>
      <p:sp>
        <p:nvSpPr>
          <p:cNvPr id="246" name="Google Shape;246;g2550562d0c0_0_5"/>
          <p:cNvSpPr txBox="1"/>
          <p:nvPr/>
        </p:nvSpPr>
        <p:spPr>
          <a:xfrm>
            <a:off x="388950" y="1690825"/>
            <a:ext cx="111759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"/>
              <a:buChar char="●"/>
            </a:pPr>
            <a:r>
              <a:rPr lang="en-US" sz="2200">
                <a:solidFill>
                  <a:srgbClr val="113865"/>
                </a:solidFill>
                <a:latin typeface="Sora"/>
                <a:ea typeface="Sora"/>
                <a:cs typeface="Sora"/>
                <a:sym typeface="Sora"/>
              </a:rPr>
              <a:t>Parametric model</a:t>
            </a:r>
            <a:endParaRPr sz="2200">
              <a:solidFill>
                <a:srgbClr val="113865"/>
              </a:solidFill>
              <a:latin typeface="Sora"/>
              <a:ea typeface="Sora"/>
              <a:cs typeface="Sora"/>
              <a:sym typeface="Sora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"/>
              <a:buChar char="○"/>
            </a:pPr>
            <a:r>
              <a:rPr lang="en-US" sz="2200">
                <a:solidFill>
                  <a:srgbClr val="113865"/>
                </a:solidFill>
                <a:highlight>
                  <a:srgbClr val="D9EAD3"/>
                </a:highlight>
                <a:latin typeface="Sora"/>
                <a:ea typeface="Sora"/>
                <a:cs typeface="Sora"/>
                <a:sym typeface="Sora"/>
              </a:rPr>
              <a:t>Logistic regression</a:t>
            </a:r>
            <a:endParaRPr sz="2200">
              <a:solidFill>
                <a:srgbClr val="113865"/>
              </a:solidFill>
              <a:highlight>
                <a:srgbClr val="D9EAD3"/>
              </a:highlight>
              <a:latin typeface="Sora"/>
              <a:ea typeface="Sora"/>
              <a:cs typeface="Sora"/>
              <a:sym typeface="Sora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"/>
              <a:buChar char="○"/>
            </a:pPr>
            <a:r>
              <a:rPr lang="en-US" sz="2200">
                <a:solidFill>
                  <a:srgbClr val="113865"/>
                </a:solidFill>
                <a:latin typeface="Sora"/>
                <a:ea typeface="Sora"/>
                <a:cs typeface="Sora"/>
                <a:sym typeface="Sora"/>
              </a:rPr>
              <a:t>Support vector machine</a:t>
            </a:r>
            <a:endParaRPr sz="2200">
              <a:solidFill>
                <a:srgbClr val="113865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113865"/>
              </a:solidFill>
              <a:latin typeface="Sora"/>
              <a:ea typeface="Sora"/>
              <a:cs typeface="Sora"/>
              <a:sym typeface="Sora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"/>
              <a:buChar char="●"/>
            </a:pPr>
            <a:r>
              <a:rPr lang="en-US" sz="2200">
                <a:solidFill>
                  <a:srgbClr val="113865"/>
                </a:solidFill>
                <a:latin typeface="Sora"/>
                <a:ea typeface="Sora"/>
                <a:cs typeface="Sora"/>
                <a:sym typeface="Sora"/>
              </a:rPr>
              <a:t>Non parametric model</a:t>
            </a:r>
            <a:endParaRPr sz="2200">
              <a:solidFill>
                <a:srgbClr val="113865"/>
              </a:solidFill>
              <a:latin typeface="Sora"/>
              <a:ea typeface="Sora"/>
              <a:cs typeface="Sora"/>
              <a:sym typeface="Sora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"/>
              <a:buChar char="○"/>
            </a:pPr>
            <a:r>
              <a:rPr lang="en-US" sz="2200">
                <a:solidFill>
                  <a:srgbClr val="113865"/>
                </a:solidFill>
                <a:highlight>
                  <a:srgbClr val="D9EAD3"/>
                </a:highlight>
                <a:latin typeface="Sora"/>
                <a:ea typeface="Sora"/>
                <a:cs typeface="Sora"/>
                <a:sym typeface="Sora"/>
              </a:rPr>
              <a:t>K-NN</a:t>
            </a:r>
            <a:endParaRPr sz="2200">
              <a:solidFill>
                <a:srgbClr val="113865"/>
              </a:solidFill>
              <a:highlight>
                <a:srgbClr val="D9EAD3"/>
              </a:highlight>
              <a:latin typeface="Sora"/>
              <a:ea typeface="Sora"/>
              <a:cs typeface="Sora"/>
              <a:sym typeface="Sora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"/>
              <a:buChar char="○"/>
            </a:pPr>
            <a:r>
              <a:rPr lang="en-US" sz="2200">
                <a:solidFill>
                  <a:srgbClr val="113865"/>
                </a:solidFill>
                <a:latin typeface="Sora"/>
                <a:ea typeface="Sora"/>
                <a:cs typeface="Sora"/>
                <a:sym typeface="Sora"/>
              </a:rPr>
              <a:t>Decision Tree</a:t>
            </a:r>
            <a:endParaRPr sz="2200">
              <a:solidFill>
                <a:srgbClr val="113865"/>
              </a:solidFill>
              <a:latin typeface="Sora"/>
              <a:ea typeface="Sora"/>
              <a:cs typeface="Sora"/>
              <a:sym typeface="Sora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"/>
              <a:buChar char="○"/>
            </a:pPr>
            <a:r>
              <a:rPr lang="en-US" sz="2200">
                <a:solidFill>
                  <a:srgbClr val="113865"/>
                </a:solidFill>
                <a:highlight>
                  <a:srgbClr val="D9EAD3"/>
                </a:highlight>
                <a:latin typeface="Sora"/>
                <a:ea typeface="Sora"/>
                <a:cs typeface="Sora"/>
                <a:sym typeface="Sora"/>
              </a:rPr>
              <a:t>Random forest</a:t>
            </a:r>
            <a:endParaRPr sz="2200">
              <a:solidFill>
                <a:srgbClr val="113865"/>
              </a:solidFill>
              <a:highlight>
                <a:srgbClr val="D9EAD3"/>
              </a:highlight>
              <a:latin typeface="Sora"/>
              <a:ea typeface="Sora"/>
              <a:cs typeface="Sora"/>
              <a:sym typeface="Sora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"/>
              <a:buChar char="○"/>
            </a:pPr>
            <a:r>
              <a:rPr lang="en-US" sz="2200">
                <a:solidFill>
                  <a:srgbClr val="113865"/>
                </a:solidFill>
                <a:highlight>
                  <a:srgbClr val="D9EAD3"/>
                </a:highlight>
                <a:latin typeface="Sora"/>
                <a:ea typeface="Sora"/>
                <a:cs typeface="Sora"/>
                <a:sym typeface="Sora"/>
              </a:rPr>
              <a:t>Boosting model</a:t>
            </a:r>
            <a:endParaRPr sz="2200">
              <a:solidFill>
                <a:srgbClr val="113865"/>
              </a:solidFill>
              <a:highlight>
                <a:srgbClr val="D9EAD3"/>
              </a:highlight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550562d0c0_0_40"/>
          <p:cNvSpPr txBox="1"/>
          <p:nvPr>
            <p:ph type="title"/>
          </p:nvPr>
        </p:nvSpPr>
        <p:spPr>
          <a:xfrm>
            <a:off x="388943" y="365125"/>
            <a:ext cx="11510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>
                <a:solidFill>
                  <a:srgbClr val="113865"/>
                </a:solidFill>
              </a:rPr>
              <a:t>Model Output</a:t>
            </a:r>
            <a:endParaRPr>
              <a:solidFill>
                <a:srgbClr val="113865"/>
              </a:solidFill>
            </a:endParaRPr>
          </a:p>
        </p:txBody>
      </p:sp>
      <p:sp>
        <p:nvSpPr>
          <p:cNvPr id="252" name="Google Shape;252;g2550562d0c0_0_40"/>
          <p:cNvSpPr txBox="1"/>
          <p:nvPr/>
        </p:nvSpPr>
        <p:spPr>
          <a:xfrm>
            <a:off x="388950" y="1690825"/>
            <a:ext cx="111759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"/>
              <a:buChar char="●"/>
            </a:pPr>
            <a:r>
              <a:rPr lang="en-US" sz="2200">
                <a:solidFill>
                  <a:srgbClr val="113865"/>
                </a:solidFill>
                <a:latin typeface="Sora"/>
                <a:ea typeface="Sora"/>
                <a:cs typeface="Sora"/>
                <a:sym typeface="Sora"/>
              </a:rPr>
              <a:t>Usually there are two prediction types:</a:t>
            </a:r>
            <a:endParaRPr sz="2200">
              <a:solidFill>
                <a:srgbClr val="113865"/>
              </a:solidFill>
              <a:latin typeface="Sora"/>
              <a:ea typeface="Sora"/>
              <a:cs typeface="Sora"/>
              <a:sym typeface="Sora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"/>
              <a:buChar char="○"/>
            </a:pPr>
            <a:r>
              <a:rPr b="1" lang="en-US" sz="2200">
                <a:solidFill>
                  <a:srgbClr val="113865"/>
                </a:solidFill>
                <a:highlight>
                  <a:srgbClr val="D9EAD3"/>
                </a:highlight>
                <a:latin typeface="Sora"/>
                <a:ea typeface="Sora"/>
                <a:cs typeface="Sora"/>
                <a:sym typeface="Sora"/>
              </a:rPr>
              <a:t>Prediction of probability</a:t>
            </a:r>
            <a:endParaRPr b="1" sz="2200">
              <a:solidFill>
                <a:srgbClr val="113865"/>
              </a:solidFill>
              <a:highlight>
                <a:srgbClr val="D9EAD3"/>
              </a:highlight>
              <a:latin typeface="Sora"/>
              <a:ea typeface="Sora"/>
              <a:cs typeface="Sora"/>
              <a:sym typeface="Sora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113865"/>
              </a:solidFill>
              <a:latin typeface="Sora"/>
              <a:ea typeface="Sora"/>
              <a:cs typeface="Sora"/>
              <a:sym typeface="Sora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"/>
              <a:buChar char="○"/>
            </a:pPr>
            <a:r>
              <a:rPr b="1" lang="en-US" sz="2200">
                <a:solidFill>
                  <a:srgbClr val="113865"/>
                </a:solidFill>
                <a:latin typeface="Sora"/>
                <a:ea typeface="Sora"/>
                <a:cs typeface="Sora"/>
                <a:sym typeface="Sora"/>
              </a:rPr>
              <a:t>Prediction of labels</a:t>
            </a:r>
            <a:endParaRPr b="1" sz="2200">
              <a:solidFill>
                <a:srgbClr val="113865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113865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13865"/>
                </a:solidFill>
                <a:latin typeface="Sora"/>
                <a:ea typeface="Sora"/>
                <a:cs typeface="Sora"/>
                <a:sym typeface="Sora"/>
              </a:rPr>
              <a:t>if proba &gt; </a:t>
            </a:r>
            <a:r>
              <a:rPr lang="en-US" sz="2200">
                <a:solidFill>
                  <a:srgbClr val="113865"/>
                </a:solidFill>
                <a:highlight>
                  <a:srgbClr val="D9EAD3"/>
                </a:highlight>
                <a:latin typeface="Sora"/>
                <a:ea typeface="Sora"/>
                <a:cs typeface="Sora"/>
                <a:sym typeface="Sora"/>
              </a:rPr>
              <a:t>threshold</a:t>
            </a:r>
            <a:r>
              <a:rPr lang="en-US" sz="2200">
                <a:solidFill>
                  <a:srgbClr val="113865"/>
                </a:solidFill>
                <a:latin typeface="Sora"/>
                <a:ea typeface="Sora"/>
                <a:cs typeface="Sora"/>
                <a:sym typeface="Sora"/>
              </a:rPr>
              <a:t>:</a:t>
            </a:r>
            <a:endParaRPr sz="2200">
              <a:solidFill>
                <a:srgbClr val="113865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13865"/>
                </a:solidFill>
                <a:latin typeface="Sora"/>
                <a:ea typeface="Sora"/>
                <a:cs typeface="Sora"/>
                <a:sym typeface="Sora"/>
              </a:rPr>
              <a:t>	label = 1</a:t>
            </a:r>
            <a:endParaRPr sz="2200">
              <a:solidFill>
                <a:srgbClr val="113865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13865"/>
                </a:solidFill>
                <a:latin typeface="Sora"/>
                <a:ea typeface="Sora"/>
                <a:cs typeface="Sora"/>
                <a:sym typeface="Sora"/>
              </a:rPr>
              <a:t>else:</a:t>
            </a:r>
            <a:endParaRPr sz="2200">
              <a:solidFill>
                <a:srgbClr val="113865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13865"/>
                </a:solidFill>
                <a:latin typeface="Sora"/>
                <a:ea typeface="Sora"/>
                <a:cs typeface="Sora"/>
                <a:sym typeface="Sora"/>
              </a:rPr>
              <a:t>	label = 0</a:t>
            </a:r>
            <a:endParaRPr sz="2200">
              <a:solidFill>
                <a:srgbClr val="113865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550562d0c0_0_10"/>
          <p:cNvSpPr txBox="1"/>
          <p:nvPr>
            <p:ph type="title"/>
          </p:nvPr>
        </p:nvSpPr>
        <p:spPr>
          <a:xfrm>
            <a:off x="388943" y="365125"/>
            <a:ext cx="11510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>
                <a:solidFill>
                  <a:srgbClr val="113865"/>
                </a:solidFill>
              </a:rPr>
              <a:t>What is it inside the model?</a:t>
            </a:r>
            <a:endParaRPr>
              <a:solidFill>
                <a:srgbClr val="113865"/>
              </a:solidFill>
            </a:endParaRPr>
          </a:p>
        </p:txBody>
      </p:sp>
      <p:sp>
        <p:nvSpPr>
          <p:cNvPr id="258" name="Google Shape;258;g2550562d0c0_0_10"/>
          <p:cNvSpPr txBox="1"/>
          <p:nvPr/>
        </p:nvSpPr>
        <p:spPr>
          <a:xfrm>
            <a:off x="388950" y="1690825"/>
            <a:ext cx="11175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865"/>
              </a:buClr>
              <a:buSzPts val="2200"/>
              <a:buFont typeface="Sora"/>
              <a:buChar char="●"/>
            </a:pPr>
            <a:r>
              <a:rPr lang="en-US" sz="2200">
                <a:solidFill>
                  <a:srgbClr val="113865"/>
                </a:solidFill>
                <a:latin typeface="Sora"/>
                <a:ea typeface="Sora"/>
                <a:cs typeface="Sora"/>
                <a:sym typeface="Sora"/>
              </a:rPr>
              <a:t>It’s calculus, probability, and linear algebra</a:t>
            </a:r>
            <a:endParaRPr sz="2200">
              <a:solidFill>
                <a:srgbClr val="113865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259" name="Google Shape;259;g2550562d0c0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6425" y="2345475"/>
            <a:ext cx="7379151" cy="3677724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2550562d0c0_0_10"/>
          <p:cNvSpPr txBox="1"/>
          <p:nvPr/>
        </p:nvSpPr>
        <p:spPr>
          <a:xfrm>
            <a:off x="6213775" y="6023200"/>
            <a:ext cx="357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sng" cap="none" strike="noStrike">
                <a:solidFill>
                  <a:schemeClr val="hlink"/>
                </a:solidFill>
                <a:latin typeface="Sora"/>
                <a:ea typeface="Sora"/>
                <a:cs typeface="Sora"/>
                <a:sym typeface="Sora"/>
                <a:hlinkClick r:id="rId4"/>
              </a:rPr>
              <a:t>image source</a:t>
            </a:r>
            <a:endParaRPr b="0" i="1" sz="1200" u="none" cap="none" strike="noStrike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2022-06-30T03:08:43Z</dcterms:created>
  <dc:creator>RIDO TRI PUTRA</dc:creator>
</cp:coreProperties>
</file>